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5"/>
  </p:notesMasterIdLst>
  <p:handoutMasterIdLst>
    <p:handoutMasterId r:id="rId18"/>
  </p:handoutMasterIdLst>
  <p:sldIdLst>
    <p:sldId id="947" r:id="rId4"/>
    <p:sldId id="1462" r:id="rId6"/>
    <p:sldId id="801" r:id="rId7"/>
    <p:sldId id="949" r:id="rId8"/>
    <p:sldId id="1454" r:id="rId9"/>
    <p:sldId id="1455" r:id="rId10"/>
    <p:sldId id="1456" r:id="rId11"/>
    <p:sldId id="1457" r:id="rId12"/>
    <p:sldId id="1458" r:id="rId13"/>
    <p:sldId id="1459" r:id="rId14"/>
    <p:sldId id="1460" r:id="rId15"/>
    <p:sldId id="1461" r:id="rId16"/>
    <p:sldId id="975" r:id="rId17"/>
  </p:sldIdLst>
  <p:sldSz cx="12190095" cy="6859270"/>
  <p:notesSz cx="6807200" cy="9939020"/>
  <p:custDataLst>
    <p:tags r:id="rId23"/>
  </p:custDataLst>
  <p:defaultTextStyle>
    <a:defPPr>
      <a:defRPr lang="zh-CN"/>
    </a:defPPr>
    <a:lvl1pPr marL="0" algn="l" defTabSz="12179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79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79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79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79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79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79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79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79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ang ming" initials="zm" lastIdx="1" clrIdx="0"/>
  <p:cmAuthor id="2" name="作者" initials="A" lastIdx="0" clrIdx="1"/>
  <p:cmAuthor id="3" name="应急办" initials="l" lastIdx="1" clrIdx="2"/>
  <p:cmAuthor id="0" name="li_jie1@wuxiapptec.com" initials="" lastIdx="12" clrIdx="0"/>
  <p:cmAuthor id="4" name="Zhou, Tong /CN" initials="ZT/" lastIdx="22" clrIdx="3"/>
  <p:cmAuthor id="5" name="liuting.zhao" initials="l" lastIdx="17" clrIdx="4"/>
  <p:cmAuthor id="7" name="Dai, Helen HK/HKG" initials="DHH" lastIdx="30" clrIdx="5"/>
  <p:cmAuthor id="8" name="Zhan, Siming CN/SHG" initials="ZSC" lastIdx="1" clrIdx="6"/>
  <p:cmAuthor id="6" name="芳 王" initials="芳" lastIdx="1" clrIdx="4"/>
  <p:cmAuthor id="9" name="APPLE" initials="A" lastIdx="1" clrIdx="8"/>
  <p:cmAuthor id="10" name="吕燕妮" initials="吕" lastIdx="1" clrIdx="9"/>
  <p:cmAuthor id="23" name="Lin,Weida (HP Country) BII-CN-S" initials="L(CB" lastIdx="59" clrIdx="22"/>
  <p:cmAuthor id="24" name="Wang, Lijiao" initials="WL" lastIdx="8" clrIdx="23"/>
  <p:cmAuthor id="25" name="Administrator" initials="A" lastIdx="2" clrIdx="24"/>
  <p:cmAuthor id="11" name="Joens,Dr.,Olaf  BIP-DE-I" initials="J(AB" lastIdx="63" clrIdx="10"/>
  <p:cmAuthor id="12" name="Sheth, Parita" initials="SP" lastIdx="149" clrIdx="11"/>
  <p:cmAuthor id="13" name="Candeias, Sara" initials="CS" lastIdx="6" clrIdx="12"/>
  <p:cmAuthor id="14" name="Hens,Claudia (TA_RESP) BIP-DE-I" initials="CH" lastIdx="48" clrIdx="13"/>
  <p:cmAuthor id="15" name="Siegmund,Simone (RegMed&amp;SciAf) BIP-DE-I" initials="Sg" lastIdx="9" clrIdx="14"/>
  <p:cmAuthor id="16" name="Chung, Daphne" initials="CD" lastIdx="17" clrIdx="15"/>
  <p:cmAuthor id="17" name="Su,Jon  BIIT-CN-S" initials="Jon" lastIdx="31" clrIdx="16"/>
  <p:cmAuthor id="18" name="Minjun Wang" initials="WMJ" lastIdx="27" clrIdx="17"/>
  <p:cmAuthor id="19" name="felix" initials="f" lastIdx="7" clrIdx="18"/>
  <p:cmAuthor id="20" name="Su,Jon (HP Med Affairs) BII-CN-S" initials="S(MAB" lastIdx="26" clrIdx="19"/>
  <p:cmAuthor id="21" name="bohui" initials="b" lastIdx="2" clrIdx="20"/>
  <p:cmAuthor id="22" name="AutoBVT" initials="A" lastIdx="6" clrIdx="21"/>
  <p:cmAuthor id="27" name="lenovo" initials="l" lastIdx="1" clrIdx="26"/>
  <p:cmAuthor id="28" name="think" initials="t" lastIdx="3" clrIdx="27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A6B0"/>
    <a:srgbClr val="1CA7B1"/>
    <a:srgbClr val="1AA9B1"/>
    <a:srgbClr val="26ADB5"/>
    <a:srgbClr val="FFFFFF"/>
    <a:srgbClr val="4BDAE3"/>
    <a:srgbClr val="007FDE"/>
    <a:srgbClr val="0069B8"/>
    <a:srgbClr val="C6F5F7"/>
    <a:srgbClr val="0F64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55" autoAdjust="0"/>
    <p:restoredTop sz="86483" autoAdjust="0"/>
  </p:normalViewPr>
  <p:slideViewPr>
    <p:cSldViewPr showGuides="1">
      <p:cViewPr varScale="1">
        <p:scale>
          <a:sx n="76" d="100"/>
          <a:sy n="76" d="100"/>
        </p:scale>
        <p:origin x="931" y="29"/>
      </p:cViewPr>
      <p:guideLst>
        <p:guide orient="horz" pos="2825"/>
        <p:guide orient="horz" pos="2263"/>
        <p:guide pos="2902"/>
        <p:guide pos="3792"/>
      </p:guideLst>
    </p:cSldViewPr>
  </p:slideViewPr>
  <p:outlineViewPr>
    <p:cViewPr>
      <p:scale>
        <a:sx n="33" d="100"/>
        <a:sy n="33" d="100"/>
      </p:scale>
      <p:origin x="0" y="5442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46" y="-90"/>
      </p:cViewPr>
      <p:guideLst>
        <p:guide orient="horz" pos="3279"/>
        <p:guide pos="211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gs" Target="tags/tag2.xml"/><Relationship Id="rId22" Type="http://schemas.openxmlformats.org/officeDocument/2006/relationships/commentAuthors" Target="commentAuthors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80C653-DD91-4C88-83FC-3763DA9A4D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D1018E-8F14-4134-89A5-EA80FE96539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59475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dpi="0"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3625"/>
            <a:ext cx="9142413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AC30D-71A5-4110-B1FD-D4D0EE0711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32A99-3C90-4D1C-AAFC-82FB924D91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AC30D-71A5-4110-B1FD-D4D0EE0711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32A99-3C90-4D1C-AAFC-82FB924D91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4013" cy="2854325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91050"/>
            <a:ext cx="10514013" cy="150018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AC30D-71A5-4110-B1FD-D4D0EE0711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32A99-3C90-4D1C-AAFC-82FB924D91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29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1600" cy="43529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AC30D-71A5-4110-B1FD-D4D0EE0711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32A99-3C90-4D1C-AAFC-82FB924D91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4012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61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0613" y="1681163"/>
            <a:ext cx="51831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0613" y="2505075"/>
            <a:ext cx="5183187" cy="36861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AC30D-71A5-4110-B1FD-D4D0EE0711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32A99-3C90-4D1C-AAFC-82FB924D91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AC30D-71A5-4110-B1FD-D4D0EE0711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32A99-3C90-4D1C-AAFC-82FB924D91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AC30D-71A5-4110-B1FD-D4D0EE0711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32A99-3C90-4D1C-AAFC-82FB924D91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0612" cy="48752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3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AC30D-71A5-4110-B1FD-D4D0EE0711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32A99-3C90-4D1C-AAFC-82FB924D91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0612" cy="487521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3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AC30D-71A5-4110-B1FD-D4D0EE0711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32A99-3C90-4D1C-AAFC-82FB924D91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bg>
      <p:bgPr>
        <a:blipFill dpi="0"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975526" y="117426"/>
            <a:ext cx="2664296" cy="447781"/>
          </a:xfrm>
          <a:prstGeom prst="rect">
            <a:avLst/>
          </a:prstGeom>
        </p:spPr>
      </p:pic>
    </p:spTree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AC30D-71A5-4110-B1FD-D4D0EE0711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32A99-3C90-4D1C-AAFC-82FB924D91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7313" cy="58134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34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AC30D-71A5-4110-B1FD-D4D0EE0711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32A99-3C90-4D1C-AAFC-82FB924D91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1_标题和内容">
    <p:bg>
      <p:bgPr>
        <a:blipFill dpi="0"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975526" y="117426"/>
            <a:ext cx="2664296" cy="447781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3142878" y="189434"/>
            <a:ext cx="3456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1CA7B1"/>
                </a:solidFill>
              </a:rPr>
              <a:t>二、癫痫中心基本情况</a:t>
            </a:r>
            <a:endParaRPr lang="zh-CN" altLang="en-US" dirty="0">
              <a:solidFill>
                <a:srgbClr val="1CA7B1"/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 bwMode="auto">
          <a:xfrm flipH="1">
            <a:off x="1" y="128416"/>
            <a:ext cx="1398862" cy="466894"/>
          </a:xfrm>
          <a:custGeom>
            <a:avLst/>
            <a:gdLst>
              <a:gd name="connsiteX0" fmla="*/ 0 w 1049311"/>
              <a:gd name="connsiteY0" fmla="*/ 0 h 347725"/>
              <a:gd name="connsiteX1" fmla="*/ 1049311 w 1049311"/>
              <a:gd name="connsiteY1" fmla="*/ 0 h 347725"/>
              <a:gd name="connsiteX2" fmla="*/ 1049311 w 1049311"/>
              <a:gd name="connsiteY2" fmla="*/ 347725 h 347725"/>
              <a:gd name="connsiteX3" fmla="*/ 0 w 1049311"/>
              <a:gd name="connsiteY3" fmla="*/ 347725 h 347725"/>
              <a:gd name="connsiteX4" fmla="*/ 0 w 1049311"/>
              <a:gd name="connsiteY4" fmla="*/ 0 h 347725"/>
              <a:gd name="connsiteX0-1" fmla="*/ 0 w 1049311"/>
              <a:gd name="connsiteY0-2" fmla="*/ 0 h 350106"/>
              <a:gd name="connsiteX1-3" fmla="*/ 1049311 w 1049311"/>
              <a:gd name="connsiteY1-4" fmla="*/ 0 h 350106"/>
              <a:gd name="connsiteX2-5" fmla="*/ 1049311 w 1049311"/>
              <a:gd name="connsiteY2-6" fmla="*/ 347725 h 350106"/>
              <a:gd name="connsiteX3-7" fmla="*/ 328613 w 1049311"/>
              <a:gd name="connsiteY3-8" fmla="*/ 350106 h 350106"/>
              <a:gd name="connsiteX4-9" fmla="*/ 0 w 1049311"/>
              <a:gd name="connsiteY4-10" fmla="*/ 0 h 3501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49311" h="350106">
                <a:moveTo>
                  <a:pt x="0" y="0"/>
                </a:moveTo>
                <a:lnTo>
                  <a:pt x="1049311" y="0"/>
                </a:lnTo>
                <a:lnTo>
                  <a:pt x="1049311" y="347725"/>
                </a:lnTo>
                <a:lnTo>
                  <a:pt x="328613" y="350106"/>
                </a:lnTo>
                <a:lnTo>
                  <a:pt x="0" y="0"/>
                </a:lnTo>
                <a:close/>
              </a:path>
            </a:pathLst>
          </a:cu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65" dirty="0"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299767" y="196867"/>
            <a:ext cx="3062677" cy="380658"/>
          </a:xfrm>
          <a:prstGeom prst="rect">
            <a:avLst/>
          </a:prstGeom>
        </p:spPr>
        <p:txBody>
          <a:bodyPr anchor="b"/>
          <a:lstStyle>
            <a:lvl1pPr>
              <a:lnSpc>
                <a:spcPct val="100000"/>
              </a:lnSpc>
              <a:defRPr lang="zh-CN" altLang="en-US" sz="1865" b="1" kern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defRPr>
            </a:lvl1pPr>
          </a:lstStyle>
          <a:p>
            <a:r>
              <a:rPr lang="zh-CN" altLang="en-US" dirty="0"/>
              <a:t>单击编辑母版标题样式</a:t>
            </a:r>
            <a:endParaRPr lang="zh-CN" altLang="en-US" dirty="0"/>
          </a:p>
        </p:txBody>
      </p:sp>
      <p:sp>
        <p:nvSpPr>
          <p:cNvPr id="3" name="文本框 2"/>
          <p:cNvSpPr txBox="1"/>
          <p:nvPr userDrawn="1"/>
        </p:nvSpPr>
        <p:spPr>
          <a:xfrm>
            <a:off x="1777698" y="5741463"/>
            <a:ext cx="5934052" cy="123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35" dirty="0">
                <a:solidFill>
                  <a:srgbClr val="F3F2F4"/>
                </a:solidFill>
                <a:latin typeface="微软雅黑" panose="020B0503020204020204" charset="-122"/>
                <a:ea typeface="微软雅黑" panose="020B0503020204020204" charset="-122"/>
              </a:rPr>
              <a:t>感谢您下载平台上提供的</a:t>
            </a:r>
            <a:r>
              <a:rPr lang="en-US" altLang="zh-CN" sz="135" dirty="0">
                <a:solidFill>
                  <a:srgbClr val="F3F2F4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35" dirty="0">
                <a:solidFill>
                  <a:srgbClr val="F3F2F4"/>
                </a:solidFill>
                <a:latin typeface="微软雅黑" panose="020B0503020204020204" charset="-122"/>
                <a:ea typeface="微软雅黑" panose="020B0503020204020204" charset="-122"/>
              </a:rPr>
              <a:t>作品，为了您和办公以及原创作者的利益，请勿复制、传播、销售，否则将承担法律责任！办公将对作品进行维权，按照传播下载次数进行十倍的索取赔偿！</a:t>
            </a:r>
            <a:endParaRPr lang="en-US" altLang="zh-CN" sz="135" dirty="0">
              <a:solidFill>
                <a:srgbClr val="F3F2F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 flipH="1">
            <a:off x="11387580" y="6696680"/>
            <a:ext cx="565488" cy="162590"/>
          </a:xfrm>
          <a:prstGeom prst="rec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65" dirty="0">
              <a:cs typeface="+mn-ea"/>
              <a:sym typeface="+mn-lt"/>
            </a:endParaRP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358801" y="6331487"/>
            <a:ext cx="594267" cy="36519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 altLang="zh-CN"/>
              <a:t>01</a:t>
            </a:r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4013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2_标题和内容">
    <p:bg>
      <p:bgPr>
        <a:blipFill dpi="0"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975526" y="117426"/>
            <a:ext cx="2664296" cy="447781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3142878" y="189434"/>
            <a:ext cx="3456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1CA7B1"/>
                </a:solidFill>
              </a:rPr>
              <a:t>三、癫痫中心人员构成</a:t>
            </a:r>
            <a:endParaRPr lang="zh-CN" altLang="en-US" dirty="0">
              <a:solidFill>
                <a:srgbClr val="1CA7B1"/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3_标题和内容">
    <p:bg>
      <p:bgPr>
        <a:blipFill dpi="0"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975526" y="117426"/>
            <a:ext cx="2664296" cy="447781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3142878" y="189434"/>
            <a:ext cx="3456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1CA7B1"/>
                </a:solidFill>
              </a:rPr>
              <a:t>四、癫痫中心诊疗能力</a:t>
            </a:r>
            <a:endParaRPr lang="zh-CN" altLang="en-US" dirty="0">
              <a:solidFill>
                <a:srgbClr val="1CA7B1"/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4_标题和内容">
    <p:bg>
      <p:bgPr>
        <a:blipFill dpi="0"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975526" y="117426"/>
            <a:ext cx="2664296" cy="447781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3142878" y="189434"/>
            <a:ext cx="3456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1CA7B1"/>
                </a:solidFill>
              </a:rPr>
              <a:t>五、管理与学科建设</a:t>
            </a:r>
            <a:endParaRPr lang="zh-CN" altLang="en-US" dirty="0">
              <a:solidFill>
                <a:srgbClr val="1CA7B1"/>
              </a:solidFill>
            </a:endParaRPr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 spd="slow"/>
  <p:txStyles>
    <p:titleStyle>
      <a:lvl1pPr algn="ctr" defTabSz="121793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793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793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793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793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793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793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793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793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793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793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793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793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793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793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793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793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793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793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401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4013" cy="43529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6AC30D-71A5-4110-B1FD-D4D0EE0711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C32A99-3C90-4D1C-AAFC-82FB924D914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封面LOGO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26161" y="117451"/>
            <a:ext cx="12203430" cy="6844030"/>
          </a:xfrm>
          <a:prstGeom prst="rect">
            <a:avLst/>
          </a:prstGeom>
        </p:spPr>
      </p:pic>
      <p:pic>
        <p:nvPicPr>
          <p:cNvPr id="5" name="图片 4" descr="31e1652f8ef800dd4f64e507f647ea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119235" y="405130"/>
            <a:ext cx="2715895" cy="4953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494915" y="1845310"/>
            <a:ext cx="71405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dirty="0" smtClean="0">
                <a:sym typeface="+mn-ea"/>
              </a:rPr>
              <a:t>研究方案名称</a:t>
            </a:r>
            <a:endParaRPr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3989070" y="3501390"/>
            <a:ext cx="41516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dirty="0" smtClean="0">
                <a:sym typeface="+mn-ea"/>
              </a:rPr>
              <a:t>研究者</a:t>
            </a:r>
            <a:endParaRPr lang="en-US" altLang="zh-CN" dirty="0" smtClean="0"/>
          </a:p>
          <a:p>
            <a:pPr algn="ctr"/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58740" y="1053465"/>
            <a:ext cx="18084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dirty="0" smtClean="0">
                <a:sym typeface="+mn-ea"/>
              </a:rPr>
              <a:t>伦理问题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3646805" y="1845310"/>
            <a:ext cx="5705475" cy="4615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试验风险</a:t>
            </a:r>
            <a:endParaRPr lang="en-US" altLang="zh-CN" sz="2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方案有哪些措施降低伤害</a:t>
            </a:r>
            <a:endParaRPr lang="zh-CN" altLang="en-US" sz="2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超说明用药依据</a:t>
            </a:r>
            <a:endParaRPr lang="en-US" altLang="zh-CN" sz="2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国内外现状</a:t>
            </a:r>
            <a:endParaRPr lang="en-US" altLang="zh-CN" sz="2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应用必要条件</a:t>
            </a:r>
            <a:endParaRPr lang="zh-CN" altLang="en-US" sz="2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·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批准</a:t>
            </a:r>
            <a:endParaRPr lang="zh-CN" altLang="en-US" sz="2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·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告知受试者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86985" y="1053465"/>
            <a:ext cx="2621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dirty="0" smtClean="0">
                <a:sym typeface="+mn-ea"/>
              </a:rPr>
              <a:t>知情告知内容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3430905" y="1989455"/>
            <a:ext cx="6096000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符合</a:t>
            </a: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GCP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知情告知的内容</a:t>
            </a:r>
            <a:endParaRPr lang="zh-CN" altLang="en-US" sz="2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试验，非治疗</a:t>
            </a:r>
            <a:endParaRPr lang="en-US" altLang="zh-CN" sz="2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风险、受益</a:t>
            </a:r>
            <a:endParaRPr lang="en-US" altLang="zh-CN" sz="2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随访检查内容</a:t>
            </a:r>
            <a:endParaRPr lang="en-US" altLang="zh-CN" sz="2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其他可替代治疗方法</a:t>
            </a:r>
            <a:endParaRPr lang="en-US" altLang="zh-CN" sz="2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补偿和赔偿</a:t>
            </a:r>
            <a:endParaRPr lang="en-US" altLang="zh-CN" sz="2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7.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受试者义务</a:t>
            </a:r>
            <a:endParaRPr lang="zh-CN" altLang="en-US" sz="2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其他重要的告知内容</a:t>
            </a:r>
            <a:endParaRPr lang="zh-CN" altLang="en-US" sz="2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6730" y="1722120"/>
            <a:ext cx="828992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 smtClean="0">
                <a:sym typeface="+mn-ea"/>
              </a:rPr>
              <a:t>招募的方法和信息</a:t>
            </a:r>
            <a:endParaRPr lang="zh-CN" altLang="en-US" sz="2800" dirty="0" smtClean="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ym typeface="+mn-ea"/>
              </a:rPr>
              <a:t>知情同意过程</a:t>
            </a:r>
            <a:endParaRPr lang="en-US" altLang="zh-CN" sz="2800" dirty="0" smtClean="0"/>
          </a:p>
          <a:p>
            <a:pPr lvl="1">
              <a:lnSpc>
                <a:spcPct val="150000"/>
              </a:lnSpc>
            </a:pPr>
            <a:r>
              <a:rPr lang="zh-CN" altLang="en-US" sz="2800" dirty="0" smtClean="0">
                <a:sym typeface="+mn-ea"/>
              </a:rPr>
              <a:t>知情告知者</a:t>
            </a:r>
            <a:endParaRPr lang="en-US" altLang="zh-CN" sz="2800" dirty="0" smtClean="0"/>
          </a:p>
          <a:p>
            <a:pPr lvl="1">
              <a:lnSpc>
                <a:spcPct val="150000"/>
              </a:lnSpc>
            </a:pPr>
            <a:r>
              <a:rPr lang="zh-CN" altLang="en-US" sz="2800" dirty="0" smtClean="0">
                <a:sym typeface="+mn-ea"/>
              </a:rPr>
              <a:t>知情时间、方式、过程</a:t>
            </a:r>
            <a:endParaRPr lang="en-US" altLang="zh-CN" sz="2800" dirty="0" smtClean="0"/>
          </a:p>
          <a:p>
            <a:pPr lvl="1">
              <a:lnSpc>
                <a:spcPct val="150000"/>
              </a:lnSpc>
            </a:pPr>
            <a:r>
              <a:rPr lang="zh-CN" altLang="en-US" sz="2800" dirty="0" smtClean="0">
                <a:sym typeface="+mn-ea"/>
              </a:rPr>
              <a:t>如何避免非自愿因素（充分的考虑时间）</a:t>
            </a:r>
            <a:endParaRPr lang="en-US" altLang="zh-CN" sz="2800" dirty="0" smtClean="0"/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ym typeface="+mn-ea"/>
              </a:rPr>
              <a:t>质量控制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5807075" y="981075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dirty="0" smtClean="0">
                <a:sym typeface="+mn-ea"/>
              </a:rPr>
              <a:t>其他</a:t>
            </a:r>
            <a:endParaRPr lang="zh-CN" altLang="en-US" sz="32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 flipH="1">
            <a:off x="6136074" y="2876848"/>
            <a:ext cx="3334431" cy="3778567"/>
          </a:xfrm>
          <a:prstGeom prst="rect">
            <a:avLst/>
          </a:prstGeom>
        </p:spPr>
      </p:pic>
      <p:sp>
        <p:nvSpPr>
          <p:cNvPr id="27" name="任意多边形: 形状 26"/>
          <p:cNvSpPr/>
          <p:nvPr/>
        </p:nvSpPr>
        <p:spPr bwMode="auto">
          <a:xfrm rot="16200000" flipH="1">
            <a:off x="6540848" y="1208788"/>
            <a:ext cx="6857112" cy="4442017"/>
          </a:xfrm>
          <a:custGeom>
            <a:avLst/>
            <a:gdLst>
              <a:gd name="connsiteX0" fmla="*/ 0 w 6858005"/>
              <a:gd name="connsiteY0" fmla="*/ 0 h 4442595"/>
              <a:gd name="connsiteX1" fmla="*/ 0 w 6858005"/>
              <a:gd name="connsiteY1" fmla="*/ 4442595 h 4442595"/>
              <a:gd name="connsiteX2" fmla="*/ 6858005 w 6858005"/>
              <a:gd name="connsiteY2" fmla="*/ 4442595 h 4442595"/>
              <a:gd name="connsiteX3" fmla="*/ 6858005 w 6858005"/>
              <a:gd name="connsiteY3" fmla="*/ 4442443 h 4442595"/>
              <a:gd name="connsiteX4" fmla="*/ 6858005 w 6858005"/>
              <a:gd name="connsiteY4" fmla="*/ 4437895 h 4442595"/>
              <a:gd name="connsiteX5" fmla="*/ 6858005 w 6858005"/>
              <a:gd name="connsiteY5" fmla="*/ 4423260 h 4442595"/>
              <a:gd name="connsiteX6" fmla="*/ 6858005 w 6858005"/>
              <a:gd name="connsiteY6" fmla="*/ 4395482 h 4442595"/>
              <a:gd name="connsiteX7" fmla="*/ 6858005 w 6858005"/>
              <a:gd name="connsiteY7" fmla="*/ 4376300 h 4442595"/>
              <a:gd name="connsiteX8" fmla="*/ 6858005 w 6858005"/>
              <a:gd name="connsiteY8" fmla="*/ 4368811 h 4442595"/>
              <a:gd name="connsiteX9" fmla="*/ 6858005 w 6858005"/>
              <a:gd name="connsiteY9" fmla="*/ 4354175 h 4442595"/>
              <a:gd name="connsiteX10" fmla="*/ 6858005 w 6858005"/>
              <a:gd name="connsiteY10" fmla="*/ 4349629 h 4442595"/>
              <a:gd name="connsiteX11" fmla="*/ 6858005 w 6858005"/>
              <a:gd name="connsiteY11" fmla="*/ 4307216 h 4442595"/>
              <a:gd name="connsiteX12" fmla="*/ 6858005 w 6858005"/>
              <a:gd name="connsiteY12" fmla="*/ 4280546 h 4442595"/>
              <a:gd name="connsiteX13" fmla="*/ 6858004 w 6858005"/>
              <a:gd name="connsiteY13" fmla="*/ 4280544 h 4442595"/>
              <a:gd name="connsiteX14" fmla="*/ 6858004 w 6858005"/>
              <a:gd name="connsiteY14" fmla="*/ 4277973 h 4442595"/>
              <a:gd name="connsiteX15" fmla="*/ 6858004 w 6858005"/>
              <a:gd name="connsiteY15" fmla="*/ 4250928 h 4442595"/>
              <a:gd name="connsiteX16" fmla="*/ 6858004 w 6858005"/>
              <a:gd name="connsiteY16" fmla="*/ 4231012 h 4442595"/>
              <a:gd name="connsiteX17" fmla="*/ 6858004 w 6858005"/>
              <a:gd name="connsiteY17" fmla="*/ 4204342 h 4442595"/>
              <a:gd name="connsiteX18" fmla="*/ 6858004 w 6858005"/>
              <a:gd name="connsiteY18" fmla="*/ 4203970 h 4442595"/>
              <a:gd name="connsiteX19" fmla="*/ 6858004 w 6858005"/>
              <a:gd name="connsiteY19" fmla="*/ 4181845 h 4442595"/>
              <a:gd name="connsiteX20" fmla="*/ 6858004 w 6858005"/>
              <a:gd name="connsiteY20" fmla="*/ 4177298 h 4442595"/>
              <a:gd name="connsiteX21" fmla="*/ 6858004 w 6858005"/>
              <a:gd name="connsiteY21" fmla="*/ 4162662 h 4442595"/>
              <a:gd name="connsiteX22" fmla="*/ 6858004 w 6858005"/>
              <a:gd name="connsiteY22" fmla="*/ 4134885 h 4442595"/>
              <a:gd name="connsiteX23" fmla="*/ 6858004 w 6858005"/>
              <a:gd name="connsiteY23" fmla="*/ 4115703 h 4442595"/>
              <a:gd name="connsiteX24" fmla="*/ 6858004 w 6858005"/>
              <a:gd name="connsiteY24" fmla="*/ 4115018 h 4442595"/>
              <a:gd name="connsiteX25" fmla="*/ 6858005 w 6858005"/>
              <a:gd name="connsiteY25" fmla="*/ 4115018 h 4442595"/>
              <a:gd name="connsiteX26" fmla="*/ 6858005 w 6858005"/>
              <a:gd name="connsiteY26" fmla="*/ 4068058 h 4442595"/>
              <a:gd name="connsiteX27" fmla="*/ 6858005 w 6858005"/>
              <a:gd name="connsiteY27" fmla="*/ 4045934 h 4442595"/>
              <a:gd name="connsiteX28" fmla="*/ 6858005 w 6858005"/>
              <a:gd name="connsiteY28" fmla="*/ 4041387 h 4442595"/>
              <a:gd name="connsiteX29" fmla="*/ 6858005 w 6858005"/>
              <a:gd name="connsiteY29" fmla="*/ 4026752 h 4442595"/>
              <a:gd name="connsiteX30" fmla="*/ 6858005 w 6858005"/>
              <a:gd name="connsiteY30" fmla="*/ 3998974 h 4442595"/>
              <a:gd name="connsiteX31" fmla="*/ 6858005 w 6858005"/>
              <a:gd name="connsiteY31" fmla="*/ 3979792 h 4442595"/>
              <a:gd name="connsiteX32" fmla="*/ 6858005 w 6858005"/>
              <a:gd name="connsiteY32" fmla="*/ 3972304 h 4442595"/>
              <a:gd name="connsiteX33" fmla="*/ 6858005 w 6858005"/>
              <a:gd name="connsiteY33" fmla="*/ 3957668 h 4442595"/>
              <a:gd name="connsiteX34" fmla="*/ 6858005 w 6858005"/>
              <a:gd name="connsiteY34" fmla="*/ 3953121 h 4442595"/>
              <a:gd name="connsiteX35" fmla="*/ 6858005 w 6858005"/>
              <a:gd name="connsiteY35" fmla="*/ 3910708 h 4442595"/>
              <a:gd name="connsiteX36" fmla="*/ 6858005 w 6858005"/>
              <a:gd name="connsiteY36" fmla="*/ 3884038 h 4442595"/>
              <a:gd name="connsiteX37" fmla="*/ 6858004 w 6858005"/>
              <a:gd name="connsiteY37" fmla="*/ 3884036 h 4442595"/>
              <a:gd name="connsiteX38" fmla="*/ 6858004 w 6858005"/>
              <a:gd name="connsiteY38" fmla="*/ 3881464 h 4442595"/>
              <a:gd name="connsiteX39" fmla="*/ 6858004 w 6858005"/>
              <a:gd name="connsiteY39" fmla="*/ 3854421 h 4442595"/>
              <a:gd name="connsiteX40" fmla="*/ 6858004 w 6858005"/>
              <a:gd name="connsiteY40" fmla="*/ 3834504 h 4442595"/>
              <a:gd name="connsiteX41" fmla="*/ 6858004 w 6858005"/>
              <a:gd name="connsiteY41" fmla="*/ 3807834 h 4442595"/>
              <a:gd name="connsiteX42" fmla="*/ 6858004 w 6858005"/>
              <a:gd name="connsiteY42" fmla="*/ 3807461 h 4442595"/>
              <a:gd name="connsiteX43" fmla="*/ 6858004 w 6858005"/>
              <a:gd name="connsiteY43" fmla="*/ 3785337 h 4442595"/>
              <a:gd name="connsiteX44" fmla="*/ 6858004 w 6858005"/>
              <a:gd name="connsiteY44" fmla="*/ 3780790 h 4442595"/>
              <a:gd name="connsiteX45" fmla="*/ 6858004 w 6858005"/>
              <a:gd name="connsiteY45" fmla="*/ 3766154 h 4442595"/>
              <a:gd name="connsiteX46" fmla="*/ 6858004 w 6858005"/>
              <a:gd name="connsiteY46" fmla="*/ 3738377 h 4442595"/>
              <a:gd name="connsiteX47" fmla="*/ 6858004 w 6858005"/>
              <a:gd name="connsiteY47" fmla="*/ 3719195 h 4442595"/>
              <a:gd name="connsiteX48" fmla="*/ 6858004 w 6858005"/>
              <a:gd name="connsiteY48" fmla="*/ 3711707 h 4442595"/>
              <a:gd name="connsiteX49" fmla="*/ 6858004 w 6858005"/>
              <a:gd name="connsiteY49" fmla="*/ 3697071 h 4442595"/>
              <a:gd name="connsiteX50" fmla="*/ 6858004 w 6858005"/>
              <a:gd name="connsiteY50" fmla="*/ 3692524 h 4442595"/>
              <a:gd name="connsiteX51" fmla="*/ 6858004 w 6858005"/>
              <a:gd name="connsiteY51" fmla="*/ 3650111 h 4442595"/>
              <a:gd name="connsiteX52" fmla="*/ 6858004 w 6858005"/>
              <a:gd name="connsiteY52" fmla="*/ 3623441 h 4442595"/>
              <a:gd name="connsiteX53" fmla="*/ 6858002 w 6858005"/>
              <a:gd name="connsiteY53" fmla="*/ 3623439 h 4442595"/>
              <a:gd name="connsiteX54" fmla="*/ 6858002 w 6858005"/>
              <a:gd name="connsiteY54" fmla="*/ 3620867 h 4442595"/>
              <a:gd name="connsiteX55" fmla="*/ 6858002 w 6858005"/>
              <a:gd name="connsiteY55" fmla="*/ 3573908 h 4442595"/>
              <a:gd name="connsiteX56" fmla="*/ 6858002 w 6858005"/>
              <a:gd name="connsiteY56" fmla="*/ 3547237 h 4442595"/>
              <a:gd name="connsiteX57" fmla="*/ 6858001 w 6858005"/>
              <a:gd name="connsiteY57" fmla="*/ 3547235 h 4442595"/>
              <a:gd name="connsiteX58" fmla="*/ 6858001 w 6858005"/>
              <a:gd name="connsiteY58" fmla="*/ 3546918 h 4442595"/>
              <a:gd name="connsiteX59" fmla="*/ 6858001 w 6858005"/>
              <a:gd name="connsiteY59" fmla="*/ 3499958 h 4442595"/>
              <a:gd name="connsiteX60" fmla="*/ 6858001 w 6858005"/>
              <a:gd name="connsiteY60" fmla="*/ 3492351 h 4442595"/>
              <a:gd name="connsiteX61" fmla="*/ 6858005 w 6858005"/>
              <a:gd name="connsiteY61" fmla="*/ 3492351 h 4442595"/>
              <a:gd name="connsiteX62" fmla="*/ 6858005 w 6858005"/>
              <a:gd name="connsiteY62" fmla="*/ 3423267 h 4442595"/>
              <a:gd name="connsiteX63" fmla="*/ 6858005 w 6858005"/>
              <a:gd name="connsiteY63" fmla="*/ 3404084 h 4442595"/>
              <a:gd name="connsiteX64" fmla="*/ 6858005 w 6858005"/>
              <a:gd name="connsiteY64" fmla="*/ 3335001 h 4442595"/>
              <a:gd name="connsiteX65" fmla="*/ 6858004 w 6858005"/>
              <a:gd name="connsiteY65" fmla="*/ 3335000 h 4442595"/>
              <a:gd name="connsiteX66" fmla="*/ 6858004 w 6858005"/>
              <a:gd name="connsiteY66" fmla="*/ 3258797 h 4442595"/>
              <a:gd name="connsiteX67" fmla="*/ 6858002 w 6858005"/>
              <a:gd name="connsiteY67" fmla="*/ 3258796 h 4442595"/>
              <a:gd name="connsiteX68" fmla="*/ 6858002 w 6858005"/>
              <a:gd name="connsiteY68" fmla="*/ 3231754 h 4442595"/>
              <a:gd name="connsiteX69" fmla="*/ 6858004 w 6858005"/>
              <a:gd name="connsiteY69" fmla="*/ 3231754 h 4442595"/>
              <a:gd name="connsiteX70" fmla="*/ 6858004 w 6858005"/>
              <a:gd name="connsiteY70" fmla="*/ 3162670 h 4442595"/>
              <a:gd name="connsiteX71" fmla="*/ 6858004 w 6858005"/>
              <a:gd name="connsiteY71" fmla="*/ 3143487 h 4442595"/>
              <a:gd name="connsiteX72" fmla="*/ 6858004 w 6858005"/>
              <a:gd name="connsiteY72" fmla="*/ 3095843 h 4442595"/>
              <a:gd name="connsiteX73" fmla="*/ 6858005 w 6858005"/>
              <a:gd name="connsiteY73" fmla="*/ 3095843 h 4442595"/>
              <a:gd name="connsiteX74" fmla="*/ 6858005 w 6858005"/>
              <a:gd name="connsiteY74" fmla="*/ 3026759 h 4442595"/>
              <a:gd name="connsiteX75" fmla="*/ 6858005 w 6858005"/>
              <a:gd name="connsiteY75" fmla="*/ 3007577 h 4442595"/>
              <a:gd name="connsiteX76" fmla="*/ 6858005 w 6858005"/>
              <a:gd name="connsiteY76" fmla="*/ 2938494 h 4442595"/>
              <a:gd name="connsiteX77" fmla="*/ 6858004 w 6858005"/>
              <a:gd name="connsiteY77" fmla="*/ 2938492 h 4442595"/>
              <a:gd name="connsiteX78" fmla="*/ 6858004 w 6858005"/>
              <a:gd name="connsiteY78" fmla="*/ 2862289 h 4442595"/>
              <a:gd name="connsiteX79" fmla="*/ 6858002 w 6858005"/>
              <a:gd name="connsiteY79" fmla="*/ 2862288 h 4442595"/>
              <a:gd name="connsiteX80" fmla="*/ 6858002 w 6858005"/>
              <a:gd name="connsiteY80" fmla="*/ 2835246 h 4442595"/>
              <a:gd name="connsiteX81" fmla="*/ 6858004 w 6858005"/>
              <a:gd name="connsiteY81" fmla="*/ 2835246 h 4442595"/>
              <a:gd name="connsiteX82" fmla="*/ 6858004 w 6858005"/>
              <a:gd name="connsiteY82" fmla="*/ 2766162 h 4442595"/>
              <a:gd name="connsiteX83" fmla="*/ 6858004 w 6858005"/>
              <a:gd name="connsiteY83" fmla="*/ 2746979 h 4442595"/>
              <a:gd name="connsiteX84" fmla="*/ 6858004 w 6858005"/>
              <a:gd name="connsiteY84" fmla="*/ 2677896 h 4442595"/>
              <a:gd name="connsiteX85" fmla="*/ 6858002 w 6858005"/>
              <a:gd name="connsiteY85" fmla="*/ 2677895 h 4442595"/>
              <a:gd name="connsiteX86" fmla="*/ 6858002 w 6858005"/>
              <a:gd name="connsiteY86" fmla="*/ 2601692 h 4442595"/>
              <a:gd name="connsiteX87" fmla="*/ 6858001 w 6858005"/>
              <a:gd name="connsiteY87" fmla="*/ 2601691 h 4442595"/>
              <a:gd name="connsiteX88" fmla="*/ 6858001 w 6858005"/>
              <a:gd name="connsiteY88" fmla="*/ 2527743 h 4442595"/>
              <a:gd name="connsiteX89" fmla="*/ 2380669 w 6858005"/>
              <a:gd name="connsiteY89" fmla="*/ 0 h 4442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6858005" h="4442595">
                <a:moveTo>
                  <a:pt x="0" y="0"/>
                </a:moveTo>
                <a:lnTo>
                  <a:pt x="0" y="4442595"/>
                </a:lnTo>
                <a:lnTo>
                  <a:pt x="6858005" y="4442595"/>
                </a:lnTo>
                <a:lnTo>
                  <a:pt x="6858005" y="4442443"/>
                </a:lnTo>
                <a:lnTo>
                  <a:pt x="6858005" y="4437895"/>
                </a:lnTo>
                <a:lnTo>
                  <a:pt x="6858005" y="4423260"/>
                </a:lnTo>
                <a:lnTo>
                  <a:pt x="6858005" y="4395482"/>
                </a:lnTo>
                <a:lnTo>
                  <a:pt x="6858005" y="4376300"/>
                </a:lnTo>
                <a:lnTo>
                  <a:pt x="6858005" y="4368811"/>
                </a:lnTo>
                <a:lnTo>
                  <a:pt x="6858005" y="4354175"/>
                </a:lnTo>
                <a:lnTo>
                  <a:pt x="6858005" y="4349629"/>
                </a:lnTo>
                <a:lnTo>
                  <a:pt x="6858005" y="4307216"/>
                </a:lnTo>
                <a:lnTo>
                  <a:pt x="6858005" y="4280546"/>
                </a:lnTo>
                <a:lnTo>
                  <a:pt x="6858004" y="4280544"/>
                </a:lnTo>
                <a:lnTo>
                  <a:pt x="6858004" y="4277973"/>
                </a:lnTo>
                <a:lnTo>
                  <a:pt x="6858004" y="4250928"/>
                </a:lnTo>
                <a:lnTo>
                  <a:pt x="6858004" y="4231012"/>
                </a:lnTo>
                <a:lnTo>
                  <a:pt x="6858004" y="4204342"/>
                </a:lnTo>
                <a:lnTo>
                  <a:pt x="6858004" y="4203970"/>
                </a:lnTo>
                <a:lnTo>
                  <a:pt x="6858004" y="4181845"/>
                </a:lnTo>
                <a:lnTo>
                  <a:pt x="6858004" y="4177298"/>
                </a:lnTo>
                <a:lnTo>
                  <a:pt x="6858004" y="4162662"/>
                </a:lnTo>
                <a:lnTo>
                  <a:pt x="6858004" y="4134885"/>
                </a:lnTo>
                <a:lnTo>
                  <a:pt x="6858004" y="4115703"/>
                </a:lnTo>
                <a:lnTo>
                  <a:pt x="6858004" y="4115018"/>
                </a:lnTo>
                <a:lnTo>
                  <a:pt x="6858005" y="4115018"/>
                </a:lnTo>
                <a:lnTo>
                  <a:pt x="6858005" y="4068058"/>
                </a:lnTo>
                <a:lnTo>
                  <a:pt x="6858005" y="4045934"/>
                </a:lnTo>
                <a:lnTo>
                  <a:pt x="6858005" y="4041387"/>
                </a:lnTo>
                <a:lnTo>
                  <a:pt x="6858005" y="4026752"/>
                </a:lnTo>
                <a:lnTo>
                  <a:pt x="6858005" y="3998974"/>
                </a:lnTo>
                <a:lnTo>
                  <a:pt x="6858005" y="3979792"/>
                </a:lnTo>
                <a:lnTo>
                  <a:pt x="6858005" y="3972304"/>
                </a:lnTo>
                <a:lnTo>
                  <a:pt x="6858005" y="3957668"/>
                </a:lnTo>
                <a:lnTo>
                  <a:pt x="6858005" y="3953121"/>
                </a:lnTo>
                <a:lnTo>
                  <a:pt x="6858005" y="3910708"/>
                </a:lnTo>
                <a:lnTo>
                  <a:pt x="6858005" y="3884038"/>
                </a:lnTo>
                <a:lnTo>
                  <a:pt x="6858004" y="3884036"/>
                </a:lnTo>
                <a:lnTo>
                  <a:pt x="6858004" y="3881464"/>
                </a:lnTo>
                <a:lnTo>
                  <a:pt x="6858004" y="3854421"/>
                </a:lnTo>
                <a:lnTo>
                  <a:pt x="6858004" y="3834504"/>
                </a:lnTo>
                <a:lnTo>
                  <a:pt x="6858004" y="3807834"/>
                </a:lnTo>
                <a:lnTo>
                  <a:pt x="6858004" y="3807461"/>
                </a:lnTo>
                <a:lnTo>
                  <a:pt x="6858004" y="3785337"/>
                </a:lnTo>
                <a:lnTo>
                  <a:pt x="6858004" y="3780790"/>
                </a:lnTo>
                <a:lnTo>
                  <a:pt x="6858004" y="3766154"/>
                </a:lnTo>
                <a:lnTo>
                  <a:pt x="6858004" y="3738377"/>
                </a:lnTo>
                <a:lnTo>
                  <a:pt x="6858004" y="3719195"/>
                </a:lnTo>
                <a:lnTo>
                  <a:pt x="6858004" y="3711707"/>
                </a:lnTo>
                <a:lnTo>
                  <a:pt x="6858004" y="3697071"/>
                </a:lnTo>
                <a:lnTo>
                  <a:pt x="6858004" y="3692524"/>
                </a:lnTo>
                <a:lnTo>
                  <a:pt x="6858004" y="3650111"/>
                </a:lnTo>
                <a:lnTo>
                  <a:pt x="6858004" y="3623441"/>
                </a:lnTo>
                <a:lnTo>
                  <a:pt x="6858002" y="3623439"/>
                </a:lnTo>
                <a:lnTo>
                  <a:pt x="6858002" y="3620867"/>
                </a:lnTo>
                <a:lnTo>
                  <a:pt x="6858002" y="3573908"/>
                </a:lnTo>
                <a:lnTo>
                  <a:pt x="6858002" y="3547237"/>
                </a:lnTo>
                <a:lnTo>
                  <a:pt x="6858001" y="3547235"/>
                </a:lnTo>
                <a:lnTo>
                  <a:pt x="6858001" y="3546918"/>
                </a:lnTo>
                <a:lnTo>
                  <a:pt x="6858001" y="3499958"/>
                </a:lnTo>
                <a:lnTo>
                  <a:pt x="6858001" y="3492351"/>
                </a:lnTo>
                <a:lnTo>
                  <a:pt x="6858005" y="3492351"/>
                </a:lnTo>
                <a:lnTo>
                  <a:pt x="6858005" y="3423267"/>
                </a:lnTo>
                <a:lnTo>
                  <a:pt x="6858005" y="3404084"/>
                </a:lnTo>
                <a:lnTo>
                  <a:pt x="6858005" y="3335001"/>
                </a:lnTo>
                <a:lnTo>
                  <a:pt x="6858004" y="3335000"/>
                </a:lnTo>
                <a:lnTo>
                  <a:pt x="6858004" y="3258797"/>
                </a:lnTo>
                <a:lnTo>
                  <a:pt x="6858002" y="3258796"/>
                </a:lnTo>
                <a:lnTo>
                  <a:pt x="6858002" y="3231754"/>
                </a:lnTo>
                <a:lnTo>
                  <a:pt x="6858004" y="3231754"/>
                </a:lnTo>
                <a:lnTo>
                  <a:pt x="6858004" y="3162670"/>
                </a:lnTo>
                <a:lnTo>
                  <a:pt x="6858004" y="3143487"/>
                </a:lnTo>
                <a:lnTo>
                  <a:pt x="6858004" y="3095843"/>
                </a:lnTo>
                <a:lnTo>
                  <a:pt x="6858005" y="3095843"/>
                </a:lnTo>
                <a:lnTo>
                  <a:pt x="6858005" y="3026759"/>
                </a:lnTo>
                <a:lnTo>
                  <a:pt x="6858005" y="3007577"/>
                </a:lnTo>
                <a:lnTo>
                  <a:pt x="6858005" y="2938494"/>
                </a:lnTo>
                <a:lnTo>
                  <a:pt x="6858004" y="2938492"/>
                </a:lnTo>
                <a:lnTo>
                  <a:pt x="6858004" y="2862289"/>
                </a:lnTo>
                <a:lnTo>
                  <a:pt x="6858002" y="2862288"/>
                </a:lnTo>
                <a:lnTo>
                  <a:pt x="6858002" y="2835246"/>
                </a:lnTo>
                <a:lnTo>
                  <a:pt x="6858004" y="2835246"/>
                </a:lnTo>
                <a:lnTo>
                  <a:pt x="6858004" y="2766162"/>
                </a:lnTo>
                <a:lnTo>
                  <a:pt x="6858004" y="2746979"/>
                </a:lnTo>
                <a:lnTo>
                  <a:pt x="6858004" y="2677896"/>
                </a:lnTo>
                <a:lnTo>
                  <a:pt x="6858002" y="2677895"/>
                </a:lnTo>
                <a:lnTo>
                  <a:pt x="6858002" y="2601692"/>
                </a:lnTo>
                <a:lnTo>
                  <a:pt x="6858001" y="2601691"/>
                </a:lnTo>
                <a:lnTo>
                  <a:pt x="6858001" y="2527743"/>
                </a:lnTo>
                <a:lnTo>
                  <a:pt x="2380669" y="0"/>
                </a:lnTo>
                <a:close/>
              </a:path>
            </a:pathLst>
          </a:custGeom>
          <a:solidFill>
            <a:srgbClr val="1AA9B1">
              <a:alpha val="95000"/>
            </a:srgb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noAutofit/>
          </a:bodyPr>
          <a:lstStyle/>
          <a:p>
            <a:endParaRPr lang="zh-CN" altLang="en-US" dirty="0"/>
          </a:p>
        </p:txBody>
      </p:sp>
      <p:sp>
        <p:nvSpPr>
          <p:cNvPr id="44" name="文本框 43"/>
          <p:cNvSpPr txBox="1"/>
          <p:nvPr/>
        </p:nvSpPr>
        <p:spPr bwMode="auto">
          <a:xfrm>
            <a:off x="7543800" y="623570"/>
            <a:ext cx="4594225" cy="3344545"/>
          </a:xfrm>
          <a:prstGeom prst="rect">
            <a:avLst/>
          </a:prstGeom>
          <a:noFill/>
        </p:spPr>
        <p:txBody>
          <a:bodyPr wrap="square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defRPr/>
            </a:pPr>
            <a:endParaRPr lang="zh-CN" altLang="en-US" sz="4400" b="1" i="1" dirty="0">
              <a:solidFill>
                <a:schemeClr val="bg1"/>
              </a:solidFill>
              <a:latin typeface="Humanst521 BT" panose="020B0602020204020204" pitchFamily="34" charset="0"/>
              <a:ea typeface="宋体" panose="02010600030101010101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 flipH="1">
            <a:off x="0" y="1241"/>
            <a:ext cx="317459" cy="6857106"/>
          </a:xfrm>
          <a:prstGeom prst="rect">
            <a:avLst/>
          </a:prstGeom>
          <a:solidFill>
            <a:srgbClr val="1CA7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Text Box 198"/>
          <p:cNvSpPr txBox="1">
            <a:spLocks noChangeArrowheads="1"/>
          </p:cNvSpPr>
          <p:nvPr/>
        </p:nvSpPr>
        <p:spPr bwMode="ltGray">
          <a:xfrm>
            <a:off x="910504" y="1413598"/>
            <a:ext cx="6421468" cy="14351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81667" tIns="40833" rIns="81667" bIns="40833">
            <a:spAutoFit/>
          </a:bodyPr>
          <a:lstStyle>
            <a:lvl1pPr algn="l" defTabSz="815975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08305" algn="l" defTabSz="815975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815975" algn="l" defTabSz="815975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225550" algn="l" defTabSz="815975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633855" algn="l" defTabSz="815975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091055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548255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005455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462655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8800" b="1" dirty="0">
                <a:solidFill>
                  <a:srgbClr val="26ADB5"/>
                </a:solidFill>
                <a:latin typeface="微软雅黑" panose="020B0503020204020204" charset="-122"/>
                <a:ea typeface="微软雅黑" panose="020B0503020204020204" charset="-122"/>
              </a:rPr>
              <a:t>谢谢！</a:t>
            </a:r>
            <a:endParaRPr lang="zh-CN" altLang="en-US" sz="8800" b="1" dirty="0">
              <a:solidFill>
                <a:srgbClr val="26ADB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  <p:bldLst>
      <p:bldP spid="27" grpId="0" bldLvl="0" animBg="1"/>
      <p:bldP spid="44" grpId="0"/>
      <p:bldP spid="45" grpId="0" bldLvl="0" animBg="1"/>
      <p:bldP spid="9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45185" y="1701165"/>
            <a:ext cx="1035240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初始审查项目方案、知情同意书、招募广告汇报内容要点：详见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伦理会议审查汇报模板”</a:t>
            </a:r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如涵盖本模板的内容，可以使用项目自己的</a:t>
            </a: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PPT</a:t>
            </a:r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2.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汇报时间控制在</a:t>
            </a: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5-10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分钟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3.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“上会汇报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PPT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”与“电子版材料”在纸质材料通过形式审查后一同发至伦理委员会邮箱；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snryywll@163.com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4.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伦理审查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PPT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汇报人员要求：</a:t>
            </a:r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副主任医师以上且熟悉项目内容的研究者。</a:t>
            </a:r>
            <a:endParaRPr lang="zh-CN" altLang="en-US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82345" y="981075"/>
            <a:ext cx="50095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汇报时请删除本页</a:t>
            </a:r>
            <a:r>
              <a:rPr lang="en-US" altLang="zh-CN">
                <a:solidFill>
                  <a:srgbClr val="FF0000"/>
                </a:solidFill>
              </a:rPr>
              <a:t>PPT</a:t>
            </a:r>
            <a:endParaRPr lang="en-US" altLang="zh-CN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942840" y="1701165"/>
            <a:ext cx="3287395" cy="4310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</a:pP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申办者：</a:t>
            </a:r>
            <a:endParaRPr lang="en-US" altLang="zh-CN" sz="2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CRO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endParaRPr lang="en-US" altLang="zh-CN" sz="2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组长单位：</a:t>
            </a:r>
            <a:endParaRPr lang="zh-CN" altLang="en-US" sz="2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研究者：</a:t>
            </a:r>
            <a:endParaRPr lang="en-US" altLang="zh-CN" sz="2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协作单位：</a:t>
            </a:r>
            <a:endParaRPr lang="en-US" altLang="zh-CN" sz="2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承担科室：</a:t>
            </a:r>
            <a:endParaRPr lang="en-US" altLang="zh-CN" sz="2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研究团队：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59375" y="909320"/>
            <a:ext cx="2168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dirty="0" smtClean="0">
                <a:sym typeface="+mn-ea"/>
              </a:rPr>
              <a:t>一般情况</a:t>
            </a:r>
            <a:endParaRPr lang="zh-CN" altLang="en-US" sz="32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02885" y="1125220"/>
            <a:ext cx="18084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dirty="0" smtClean="0">
                <a:sym typeface="+mn-ea"/>
              </a:rPr>
              <a:t>研究简介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1285240" y="1814195"/>
            <a:ext cx="9097645" cy="2889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研究目的</a:t>
            </a:r>
            <a:endParaRPr lang="en-US" altLang="zh-CN" sz="2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研究背景</a:t>
            </a:r>
            <a:endParaRPr lang="en-US" altLang="zh-CN" sz="2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·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前期研究结果、已知的疗效与不良反应</a:t>
            </a: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，药物存在个体差异的可能</a:t>
            </a:r>
            <a:endParaRPr lang="en-US" altLang="zh-CN" sz="2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·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临床试验预期的进度和完成日期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70860" y="2061210"/>
            <a:ext cx="6096000" cy="37077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</a:pP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设计类型</a:t>
            </a:r>
            <a:endParaRPr lang="en-US" altLang="zh-CN" sz="2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随机化分组方法</a:t>
            </a:r>
            <a:endParaRPr lang="en-US" altLang="zh-CN" sz="2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设盲的水平</a:t>
            </a:r>
            <a:endParaRPr lang="en-US" altLang="zh-CN" sz="2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达到试验预期目的所需的病例数</a:t>
            </a:r>
            <a:endParaRPr lang="en-US" altLang="zh-CN" sz="2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受试者的编码、随机数字表</a:t>
            </a:r>
            <a:endParaRPr lang="en-US" altLang="zh-CN" sz="2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试验用药品编码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58740" y="1125220"/>
            <a:ext cx="18084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dirty="0" smtClean="0">
                <a:sym typeface="+mn-ea"/>
              </a:rPr>
              <a:t>研究设计</a:t>
            </a:r>
            <a:endParaRPr lang="zh-CN" altLang="en-US" sz="32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91125" y="981075"/>
            <a:ext cx="18084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dirty="0" smtClean="0">
                <a:sym typeface="+mn-ea"/>
              </a:rPr>
              <a:t>研究步骤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3070860" y="1989455"/>
            <a:ext cx="6423660" cy="2848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60000"/>
              </a:lnSpc>
            </a:pP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试验用药品简介</a:t>
            </a:r>
            <a:endParaRPr lang="zh-CN" altLang="en-US" sz="2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60000"/>
              </a:lnSpc>
            </a:pP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给药途径、方法、次数、疗程</a:t>
            </a:r>
            <a:endParaRPr lang="en-US" altLang="zh-CN" sz="2800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临床试验的结束终点及指标</a:t>
            </a:r>
            <a:endParaRPr lang="en-US" altLang="zh-CN" sz="2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试验结束后的随访及随访内容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1085" y="1125220"/>
            <a:ext cx="2621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dirty="0" smtClean="0">
                <a:sym typeface="+mn-ea"/>
              </a:rPr>
              <a:t>研究相关检查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3358515" y="2133600"/>
            <a:ext cx="609600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相关临床和实验室检查的项目</a:t>
            </a:r>
            <a:endParaRPr lang="en-US" altLang="zh-CN" sz="2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抽血量</a:t>
            </a:r>
            <a:endParaRPr lang="en-US" altLang="zh-CN" sz="2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检查次数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62930" y="1125220"/>
            <a:ext cx="14020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dirty="0" smtClean="0">
                <a:sym typeface="+mn-ea"/>
              </a:rPr>
              <a:t>受试者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3315970" y="2205355"/>
            <a:ext cx="6096000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受试者的入选标准</a:t>
            </a:r>
            <a:endParaRPr lang="en-US" altLang="zh-CN" sz="2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排除标准</a:t>
            </a:r>
            <a:endParaRPr lang="en-US" altLang="zh-CN" sz="2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剔除标准</a:t>
            </a:r>
            <a:endParaRPr lang="en-US" altLang="zh-CN" sz="2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受试者的招募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02885" y="1269365"/>
            <a:ext cx="18084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dirty="0" smtClean="0">
                <a:sym typeface="+mn-ea"/>
              </a:rPr>
              <a:t>疗效评定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2524125" y="2349500"/>
            <a:ext cx="8005445" cy="189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</a:pP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评定参数的方法</a:t>
            </a:r>
            <a:endParaRPr lang="en-US" altLang="zh-CN" sz="2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观察时间、记录与分析</a:t>
            </a:r>
            <a:endParaRPr lang="en-US" altLang="zh-CN" sz="2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统计分析计划，统计分析数据集的定义和选择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780,&quot;width&quot;:4277}"/>
</p:tagLst>
</file>

<file path=ppt/tags/tag2.xml><?xml version="1.0" encoding="utf-8"?>
<p:tagLst xmlns:p="http://schemas.openxmlformats.org/presentationml/2006/main">
  <p:tag name="COMMONDATA" val="eyJoZGlkIjoiOGUyMTQ3NmQ1YmM3ZDE2YTZiMWE2NWUxN2JiMzU4YTYifQ=="/>
  <p:tag name="KSO_WPP_MARK_KEY" val="400fb06b-7509-48e1-ad97-bc66e5ef3722"/>
  <p:tag name="commondata" val="eyJoZGlkIjoiYmJiNGFkZmViYzRlNmIzYWM5NDg2NjQzNzMxMzczYmQ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v13pwgwk">
      <a:majorFont>
        <a:latin typeface="Arial Black"/>
        <a:ea typeface="微软雅黑"/>
        <a:cs typeface=""/>
      </a:majorFont>
      <a:minorFont>
        <a:latin typeface="Arial Black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2DD3C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v13pwgwk">
      <a:majorFont>
        <a:latin typeface="Arial Black"/>
        <a:ea typeface="微软雅黑"/>
        <a:cs typeface=""/>
      </a:majorFont>
      <a:minorFont>
        <a:latin typeface="Arial Black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726</Words>
  <Application>WPS 演示</Application>
  <PresentationFormat>自定义</PresentationFormat>
  <Paragraphs>96</Paragraphs>
  <Slides>13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黑体</vt:lpstr>
      <vt:lpstr>Times New Roman</vt:lpstr>
      <vt:lpstr>Arial Black</vt:lpstr>
      <vt:lpstr>Calibri</vt:lpstr>
      <vt:lpstr>Arial Unicode MS</vt:lpstr>
      <vt:lpstr>仿宋</vt:lpstr>
      <vt:lpstr>仿宋_GB2312</vt:lpstr>
      <vt:lpstr>Humanst521 BT</vt:lpstr>
      <vt:lpstr>Segoe Print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燕南天</cp:lastModifiedBy>
  <cp:revision>793</cp:revision>
  <cp:lastPrinted>2020-10-23T02:35:00Z</cp:lastPrinted>
  <dcterms:created xsi:type="dcterms:W3CDTF">2016-03-08T01:01:00Z</dcterms:created>
  <dcterms:modified xsi:type="dcterms:W3CDTF">2023-12-27T03:38:58Z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2052-11.1.0.11875</vt:lpwstr>
  </property>
  <property fmtid="{D5CDD505-2E9C-101B-9397-08002B2CF9AE}" pid="3" name="ICV">
    <vt:lpwstr>3A2FA23B67574D97A21BDC0BDB5CEF87_12</vt:lpwstr>
  </property>
</Properties>
</file>